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57" r:id="rId3"/>
    <p:sldId id="273" r:id="rId4"/>
    <p:sldId id="276" r:id="rId5"/>
    <p:sldId id="274" r:id="rId6"/>
    <p:sldId id="258" r:id="rId7"/>
    <p:sldId id="270" r:id="rId8"/>
    <p:sldId id="259" r:id="rId9"/>
    <p:sldId id="269" r:id="rId10"/>
    <p:sldId id="275" r:id="rId11"/>
    <p:sldId id="268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06" autoAdjust="0"/>
  </p:normalViewPr>
  <p:slideViewPr>
    <p:cSldViewPr>
      <p:cViewPr>
        <p:scale>
          <a:sx n="75" d="100"/>
          <a:sy n="75" d="100"/>
        </p:scale>
        <p:origin x="-147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57 w 64000"/>
                <a:gd name="T1" fmla="*/ -38 h 64000"/>
                <a:gd name="T2" fmla="*/ 83 w 64000"/>
                <a:gd name="T3" fmla="*/ 0 h 64000"/>
                <a:gd name="T4" fmla="*/ 57 w 64000"/>
                <a:gd name="T5" fmla="*/ 38 h 64000"/>
                <a:gd name="T6" fmla="*/ 57 w 64000"/>
                <a:gd name="T7" fmla="*/ 38 h 64000"/>
                <a:gd name="T8" fmla="*/ 57 w 64000"/>
                <a:gd name="T9" fmla="*/ 38 h 64000"/>
                <a:gd name="T10" fmla="*/ 57 w 64000"/>
                <a:gd name="T11" fmla="*/ 38 h 64000"/>
                <a:gd name="T12" fmla="*/ 57 w 64000"/>
                <a:gd name="T13" fmla="*/ -38 h 64000"/>
                <a:gd name="T14" fmla="*/ 57 w 64000"/>
                <a:gd name="T15" fmla="*/ -38 h 64000"/>
                <a:gd name="T16" fmla="*/ 57 w 64000"/>
                <a:gd name="T17" fmla="*/ -38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81 w 64000"/>
                <a:gd name="T1" fmla="*/ -41 h 64000"/>
                <a:gd name="T2" fmla="*/ 101 w 64000"/>
                <a:gd name="T3" fmla="*/ 0 h 64000"/>
                <a:gd name="T4" fmla="*/ 81 w 64000"/>
                <a:gd name="T5" fmla="*/ 41 h 64000"/>
                <a:gd name="T6" fmla="*/ 81 w 64000"/>
                <a:gd name="T7" fmla="*/ 41 h 64000"/>
                <a:gd name="T8" fmla="*/ 81 w 64000"/>
                <a:gd name="T9" fmla="*/ 41 h 64000"/>
                <a:gd name="T10" fmla="*/ 81 w 64000"/>
                <a:gd name="T11" fmla="*/ 41 h 64000"/>
                <a:gd name="T12" fmla="*/ 81 w 64000"/>
                <a:gd name="T13" fmla="*/ -41 h 64000"/>
                <a:gd name="T14" fmla="*/ 81 w 64000"/>
                <a:gd name="T15" fmla="*/ -41 h 64000"/>
                <a:gd name="T16" fmla="*/ 81 w 64000"/>
                <a:gd name="T17" fmla="*/ -41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3CA2B-0250-48CB-ACB6-5182C7874A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85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9FBA2-EF56-48DD-901C-EF03537CC4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63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4312E-2559-4765-988A-D47FE12E7B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101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9902-31D4-4F93-933B-4811509BAC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02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F7782-DC4D-4F45-AE6A-1F4E960A07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71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114D6-D886-4133-8977-4DAB1CD881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554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61846-FA65-414E-8C58-3FD45DE2C7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544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FAD0D-2E39-4AC8-A015-49976B622C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10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9B034-A578-4672-B930-47B99B0E02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31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2457D-6D21-4700-96BC-872146ACB0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011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0B671-41C3-4137-9465-09BC4B03F6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19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82 w 64000"/>
                <a:gd name="T1" fmla="*/ -25 h 64000"/>
                <a:gd name="T2" fmla="*/ 105 w 64000"/>
                <a:gd name="T3" fmla="*/ 0 h 64000"/>
                <a:gd name="T4" fmla="*/ 82 w 64000"/>
                <a:gd name="T5" fmla="*/ 25 h 64000"/>
                <a:gd name="T6" fmla="*/ 82 w 64000"/>
                <a:gd name="T7" fmla="*/ 25 h 64000"/>
                <a:gd name="T8" fmla="*/ 82 w 64000"/>
                <a:gd name="T9" fmla="*/ 25 h 64000"/>
                <a:gd name="T10" fmla="*/ 82 w 64000"/>
                <a:gd name="T11" fmla="*/ 25 h 64000"/>
                <a:gd name="T12" fmla="*/ 82 w 64000"/>
                <a:gd name="T13" fmla="*/ -25 h 64000"/>
                <a:gd name="T14" fmla="*/ 82 w 64000"/>
                <a:gd name="T15" fmla="*/ -25 h 64000"/>
                <a:gd name="T16" fmla="*/ 82 w 64000"/>
                <a:gd name="T17" fmla="*/ -2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46 w 64000"/>
                <a:gd name="T1" fmla="*/ -25 h 64000"/>
                <a:gd name="T2" fmla="*/ 59 w 64000"/>
                <a:gd name="T3" fmla="*/ 0 h 64000"/>
                <a:gd name="T4" fmla="*/ 46 w 64000"/>
                <a:gd name="T5" fmla="*/ 25 h 64000"/>
                <a:gd name="T6" fmla="*/ 46 w 64000"/>
                <a:gd name="T7" fmla="*/ 25 h 64000"/>
                <a:gd name="T8" fmla="*/ 46 w 64000"/>
                <a:gd name="T9" fmla="*/ 25 h 64000"/>
                <a:gd name="T10" fmla="*/ 46 w 64000"/>
                <a:gd name="T11" fmla="*/ 25 h 64000"/>
                <a:gd name="T12" fmla="*/ 46 w 64000"/>
                <a:gd name="T13" fmla="*/ -25 h 64000"/>
                <a:gd name="T14" fmla="*/ 46 w 64000"/>
                <a:gd name="T15" fmla="*/ -25 h 64000"/>
                <a:gd name="T16" fmla="*/ 46 w 64000"/>
                <a:gd name="T17" fmla="*/ -2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6AA8C520-573D-41EC-81C2-B7EDF035E7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1kTYVRXLC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6958" y="2828"/>
            <a:ext cx="7239000" cy="858837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CÉLULA DE CARGA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980728"/>
            <a:ext cx="7489130" cy="3672408"/>
          </a:xfrm>
        </p:spPr>
        <p:txBody>
          <a:bodyPr/>
          <a:lstStyle/>
          <a:p>
            <a:pPr algn="ctr" eaLnBrk="1" hangingPunct="1"/>
            <a:r>
              <a:rPr lang="pt-BR" sz="2000" dirty="0"/>
              <a:t>Universidade de São Paulo </a:t>
            </a:r>
          </a:p>
          <a:p>
            <a:pPr algn="ctr" eaLnBrk="1" hangingPunct="1"/>
            <a:r>
              <a:rPr lang="pt-BR" sz="2000" dirty="0"/>
              <a:t>Escola Superior de Agricultura “Luiz de Queiroz”</a:t>
            </a:r>
          </a:p>
          <a:p>
            <a:pPr algn="ctr" eaLnBrk="1" hangingPunct="1"/>
            <a:r>
              <a:rPr lang="pt-BR" sz="2000" dirty="0"/>
              <a:t>Disciplina: Métodos Instrumentais de Análise Física do Ambiente</a:t>
            </a:r>
          </a:p>
          <a:p>
            <a:pPr algn="r" eaLnBrk="1" hangingPunct="1"/>
            <a:endParaRPr lang="pt-BR" sz="2000" dirty="0"/>
          </a:p>
          <a:p>
            <a:pPr algn="r" eaLnBrk="1" hangingPunct="1"/>
            <a:r>
              <a:rPr lang="pt-BR" sz="2000" dirty="0"/>
              <a:t>Doutorando: Acácio Perboni</a:t>
            </a:r>
          </a:p>
          <a:p>
            <a:pPr algn="r" eaLnBrk="1" hangingPunct="1"/>
            <a:r>
              <a:rPr lang="pt-BR" sz="2000" dirty="0"/>
              <a:t>Orientador: Jose </a:t>
            </a:r>
            <a:r>
              <a:rPr lang="pt-BR" sz="2000" dirty="0" err="1"/>
              <a:t>Antonio</a:t>
            </a:r>
            <a:r>
              <a:rPr lang="pt-BR" sz="2000" dirty="0"/>
              <a:t> </a:t>
            </a:r>
            <a:r>
              <a:rPr lang="pt-BR" sz="2000" dirty="0" err="1"/>
              <a:t>Frizzone</a:t>
            </a:r>
            <a:endParaRPr lang="pt-BR" sz="2000" dirty="0"/>
          </a:p>
          <a:p>
            <a:pPr algn="r" eaLnBrk="1" hangingPunct="1"/>
            <a:r>
              <a:rPr lang="pt-BR" sz="2000" dirty="0" err="1"/>
              <a:t>Prof</a:t>
            </a:r>
            <a:r>
              <a:rPr lang="pt-BR" sz="2000" dirty="0"/>
              <a:t>: Sérgio O. Moraes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5903913" y="0"/>
            <a:ext cx="3240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pic>
        <p:nvPicPr>
          <p:cNvPr id="307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574" y="4149080"/>
            <a:ext cx="2717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49080"/>
            <a:ext cx="40259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Celula</a:t>
            </a:r>
            <a:r>
              <a:rPr lang="en-US" dirty="0" smtClean="0"/>
              <a:t> de </a:t>
            </a:r>
            <a:r>
              <a:rPr lang="en-US" dirty="0" err="1" smtClean="0"/>
              <a:t>carga</a:t>
            </a:r>
            <a:r>
              <a:rPr lang="en-US" dirty="0" smtClean="0"/>
              <a:t> </a:t>
            </a:r>
            <a:r>
              <a:rPr lang="en-US" dirty="0" err="1" smtClean="0"/>
              <a:t>comercial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Strain(s) gage(s) </a:t>
            </a:r>
            <a:r>
              <a:rPr lang="en-US" dirty="0" err="1" smtClean="0"/>
              <a:t>colado</a:t>
            </a:r>
            <a:r>
              <a:rPr lang="en-US" dirty="0" smtClean="0"/>
              <a:t>(s) </a:t>
            </a:r>
            <a:r>
              <a:rPr lang="en-US" dirty="0" err="1" smtClean="0"/>
              <a:t>em</a:t>
            </a:r>
            <a:r>
              <a:rPr lang="en-US" dirty="0" smtClean="0"/>
              <a:t> um material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deseja</a:t>
            </a:r>
            <a:r>
              <a:rPr lang="en-US" dirty="0" smtClean="0"/>
              <a:t> </a:t>
            </a:r>
            <a:r>
              <a:rPr lang="en-US" dirty="0" err="1" smtClean="0"/>
              <a:t>medir</a:t>
            </a:r>
            <a:r>
              <a:rPr lang="en-US" dirty="0" smtClean="0"/>
              <a:t> </a:t>
            </a:r>
            <a:r>
              <a:rPr lang="en-US" dirty="0" err="1" smtClean="0"/>
              <a:t>deformação</a:t>
            </a:r>
            <a:r>
              <a:rPr lang="en-US" dirty="0" smtClean="0"/>
              <a:t>, </a:t>
            </a:r>
            <a:r>
              <a:rPr lang="en-US" dirty="0" err="1" smtClean="0"/>
              <a:t>ligado</a:t>
            </a:r>
            <a:r>
              <a:rPr lang="en-US" dirty="0" smtClean="0"/>
              <a:t> a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ponte</a:t>
            </a:r>
            <a:r>
              <a:rPr lang="en-US" dirty="0" smtClean="0"/>
              <a:t> de </a:t>
            </a:r>
            <a:r>
              <a:rPr lang="en-US" dirty="0" err="1" smtClean="0"/>
              <a:t>wheastone</a:t>
            </a:r>
            <a:r>
              <a:rPr lang="en-US" dirty="0" smtClean="0"/>
              <a:t> e a um </a:t>
            </a:r>
            <a:r>
              <a:rPr lang="en-US" dirty="0" err="1" smtClean="0"/>
              <a:t>amplificador</a:t>
            </a:r>
            <a:r>
              <a:rPr lang="en-US" dirty="0" smtClean="0"/>
              <a:t> do </a:t>
            </a:r>
            <a:r>
              <a:rPr lang="en-US" dirty="0" err="1" smtClean="0"/>
              <a:t>sinal</a:t>
            </a:r>
            <a:r>
              <a:rPr lang="en-US" dirty="0" smtClean="0"/>
              <a:t> de </a:t>
            </a:r>
            <a:r>
              <a:rPr lang="en-US" dirty="0" err="1" smtClean="0"/>
              <a:t>tensão</a:t>
            </a:r>
            <a:r>
              <a:rPr lang="en-US" dirty="0" smtClean="0"/>
              <a:t>. O </a:t>
            </a:r>
            <a:r>
              <a:rPr lang="en-US" dirty="0" err="1" smtClean="0"/>
              <a:t>sinal</a:t>
            </a:r>
            <a:r>
              <a:rPr lang="en-US" dirty="0" smtClean="0"/>
              <a:t> </a:t>
            </a:r>
            <a:r>
              <a:rPr lang="en-US" dirty="0" err="1" smtClean="0"/>
              <a:t>amplificado</a:t>
            </a:r>
            <a:r>
              <a:rPr lang="en-US" dirty="0" smtClean="0"/>
              <a:t> e </a:t>
            </a:r>
            <a:r>
              <a:rPr lang="en-US" dirty="0" err="1" smtClean="0"/>
              <a:t>relacionado</a:t>
            </a:r>
            <a:r>
              <a:rPr lang="en-US" dirty="0" smtClean="0"/>
              <a:t> com a </a:t>
            </a:r>
            <a:r>
              <a:rPr lang="en-US" dirty="0" err="1" smtClean="0"/>
              <a:t>deformação</a:t>
            </a:r>
            <a:r>
              <a:rPr lang="en-US" dirty="0" smtClean="0"/>
              <a:t> do material </a:t>
            </a:r>
            <a:r>
              <a:rPr lang="en-US" dirty="0" err="1" smtClean="0"/>
              <a:t>devido</a:t>
            </a:r>
            <a:r>
              <a:rPr lang="en-US" dirty="0" smtClean="0"/>
              <a:t> a </a:t>
            </a:r>
            <a:r>
              <a:rPr lang="en-US" dirty="0" err="1" smtClean="0"/>
              <a:t>força</a:t>
            </a:r>
            <a:r>
              <a:rPr lang="en-US" dirty="0" smtClean="0"/>
              <a:t> </a:t>
            </a:r>
            <a:r>
              <a:rPr lang="en-US" dirty="0" err="1" smtClean="0"/>
              <a:t>aplicada</a:t>
            </a:r>
            <a:r>
              <a:rPr lang="en-US" dirty="0" smtClean="0"/>
              <a:t>. (mV </a:t>
            </a:r>
            <a:r>
              <a:rPr lang="en-US" dirty="0" err="1" smtClean="0"/>
              <a:t>ou</a:t>
            </a:r>
            <a:r>
              <a:rPr lang="en-US" dirty="0" smtClean="0"/>
              <a:t> V versus F).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8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dirty="0" smtClean="0"/>
              <a:t>Projeto de </a:t>
            </a:r>
            <a:r>
              <a:rPr lang="pt-BR" b="1" dirty="0" err="1" smtClean="0"/>
              <a:t>celula</a:t>
            </a:r>
            <a:r>
              <a:rPr lang="pt-BR" b="1" dirty="0" smtClean="0"/>
              <a:t> de carga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pt-BR" sz="1600" dirty="0" smtClean="0"/>
          </a:p>
          <a:p>
            <a:pPr eaLnBrk="1" hangingPunct="1">
              <a:buNone/>
            </a:pPr>
            <a:r>
              <a:rPr lang="en-US" dirty="0" smtClean="0">
                <a:hlinkClick r:id="rId2"/>
              </a:rPr>
              <a:t>http://www.youtube.com/watch?v=e1kTYVRXLCw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98437"/>
            <a:ext cx="7313612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Introdução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1628800"/>
            <a:ext cx="7313612" cy="1429725"/>
          </a:xfrm>
        </p:spPr>
        <p:txBody>
          <a:bodyPr/>
          <a:lstStyle/>
          <a:p>
            <a:pPr eaLnBrk="1" hangingPunct="1">
              <a:defRPr/>
            </a:pPr>
            <a:r>
              <a:rPr lang="pt-BR" sz="2000" dirty="0" smtClean="0"/>
              <a:t>A célula de carga elementar é formada por </a:t>
            </a:r>
            <a:r>
              <a:rPr lang="pt-BR" sz="2000" dirty="0" err="1" smtClean="0"/>
              <a:t>extensômetros</a:t>
            </a:r>
            <a:r>
              <a:rPr lang="pt-BR" sz="2000" dirty="0" smtClean="0"/>
              <a:t> elétricos de resistência ou </a:t>
            </a:r>
            <a:r>
              <a:rPr lang="pt-B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strain</a:t>
            </a: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gages</a:t>
            </a:r>
            <a:r>
              <a:rPr lang="pt-BR" sz="2000" dirty="0" smtClean="0"/>
              <a:t>, que quando deformados sofrem uma variação na resistência proporcional a força aplicada.</a:t>
            </a:r>
          </a:p>
          <a:p>
            <a:pPr eaLnBrk="1" hangingPunct="1">
              <a:defRPr/>
            </a:pPr>
            <a:endParaRPr lang="pt-BR" sz="2000" dirty="0" smtClean="0"/>
          </a:p>
          <a:p>
            <a:pPr eaLnBrk="1" hangingPunct="1">
              <a:defRPr/>
            </a:pPr>
            <a:endParaRPr lang="pt-BR" sz="1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pt-BR" sz="1600" dirty="0" smtClean="0"/>
          </a:p>
          <a:p>
            <a:pPr eaLnBrk="1" hangingPunct="1">
              <a:defRPr/>
            </a:pPr>
            <a:endParaRPr lang="pt-BR" sz="1600" dirty="0" smtClean="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6011863" y="0"/>
            <a:ext cx="3240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56938"/>
            <a:ext cx="3731739" cy="159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696796"/>
            <a:ext cx="1959619" cy="2005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56938"/>
            <a:ext cx="2232248" cy="344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1403350" y="0"/>
            <a:ext cx="7313613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Fundamentação</a:t>
            </a:r>
            <a:r>
              <a:rPr lang="en-US" dirty="0" smtClean="0"/>
              <a:t> </a:t>
            </a:r>
            <a:r>
              <a:rPr lang="en-US" dirty="0" err="1" smtClean="0"/>
              <a:t>Teórica</a:t>
            </a:r>
            <a:endParaRPr lang="en-US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409" y="3629162"/>
            <a:ext cx="3905173" cy="32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908225" y="3068960"/>
            <a:ext cx="727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/>
              <a:t>Diagrama</a:t>
            </a:r>
            <a:r>
              <a:rPr lang="en-US" sz="2200" dirty="0" smtClean="0"/>
              <a:t> </a:t>
            </a:r>
            <a:r>
              <a:rPr lang="en-US" sz="2200" dirty="0" err="1" smtClean="0"/>
              <a:t>Tensão</a:t>
            </a:r>
            <a:r>
              <a:rPr lang="en-US" sz="2200" dirty="0" smtClean="0"/>
              <a:t> x </a:t>
            </a:r>
            <a:r>
              <a:rPr lang="en-US" sz="2200" dirty="0" err="1" smtClean="0"/>
              <a:t>Deformação</a:t>
            </a:r>
            <a:r>
              <a:rPr lang="en-US" sz="2200" dirty="0" smtClean="0"/>
              <a:t> e </a:t>
            </a:r>
            <a:r>
              <a:rPr lang="en-US" sz="2200" dirty="0" err="1" smtClean="0"/>
              <a:t>validade</a:t>
            </a:r>
            <a:r>
              <a:rPr lang="en-US" sz="2200" dirty="0" smtClean="0"/>
              <a:t> da Lei de Hooke. 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4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1827213"/>
                <a:ext cx="7640017" cy="1586507"/>
              </a:xfrm>
            </p:spPr>
            <p:txBody>
              <a:bodyPr/>
              <a:lstStyle/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Robert Hooke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estabeleceu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relação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entre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tensão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e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deformação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para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uma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mola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: F = k ∆l.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Em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que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: F –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força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(N), K –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constante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de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rigidez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da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mola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/>
                          </a:rPr>
                          <m:t>𝑁𝑚</m:t>
                        </m:r>
                      </m:e>
                      <m:sup>
                        <m:r>
                          <a:rPr lang="en-US" sz="22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sz="2200" b="0" i="1" smtClean="0">
                        <a:latin typeface="Cambria Math"/>
                      </a:rPr>
                      <m:t>) </m:t>
                    </m:r>
                    <m:r>
                      <a:rPr lang="en-US" sz="2200" b="0" i="1" smtClean="0">
                        <a:latin typeface="Cambria Math"/>
                      </a:rPr>
                      <m:t>𝑒</m:t>
                    </m:r>
                    <m:r>
                      <a:rPr lang="en-US" sz="2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∆l – </a:t>
                </a:r>
                <a:r>
                  <a:rPr lang="en-US" sz="2200" dirty="0" err="1" smtClean="0">
                    <a:latin typeface="Times New Roman" pitchFamily="18" charset="0"/>
                    <a:cs typeface="Times New Roman" pitchFamily="18" charset="0"/>
                  </a:rPr>
                  <a:t>deformação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(m).</a:t>
                </a: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Espaço Reservado para Conteú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1827213"/>
                <a:ext cx="7640017" cy="1586507"/>
              </a:xfrm>
              <a:blipFill rotWithShape="1">
                <a:blip r:embed="rId3"/>
                <a:stretch>
                  <a:fillRect l="-239" t="-2308" r="-1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Fundamentação</a:t>
            </a:r>
            <a:r>
              <a:rPr lang="en-US" dirty="0"/>
              <a:t> </a:t>
            </a:r>
            <a:r>
              <a:rPr lang="en-US" dirty="0" err="1"/>
              <a:t>Teórica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1988840"/>
            <a:ext cx="7313612" cy="4114800"/>
          </a:xfrm>
        </p:spPr>
        <p:txBody>
          <a:bodyPr/>
          <a:lstStyle/>
          <a:p>
            <a:r>
              <a:rPr lang="pt-BR" dirty="0" smtClean="0"/>
              <a:t>Os primeiros trabalhos com </a:t>
            </a:r>
            <a:r>
              <a:rPr lang="pt-BR" dirty="0" err="1" smtClean="0"/>
              <a:t>extensometria</a:t>
            </a:r>
            <a:r>
              <a:rPr lang="pt-BR" dirty="0" smtClean="0"/>
              <a:t> foram realizados por </a:t>
            </a:r>
            <a:r>
              <a:rPr lang="pt-BR" dirty="0"/>
              <a:t>volta de </a:t>
            </a:r>
            <a:r>
              <a:rPr lang="pt-BR" dirty="0" smtClean="0"/>
              <a:t>1856. </a:t>
            </a:r>
            <a:r>
              <a:rPr lang="pt-BR" dirty="0" err="1" smtClean="0"/>
              <a:t>Thomsom</a:t>
            </a:r>
            <a:r>
              <a:rPr lang="pt-BR" dirty="0" smtClean="0"/>
              <a:t> </a:t>
            </a:r>
            <a:r>
              <a:rPr lang="pt-BR" dirty="0"/>
              <a:t>(</a:t>
            </a:r>
            <a:r>
              <a:rPr lang="pt-BR" dirty="0" err="1"/>
              <a:t>Lord</a:t>
            </a:r>
            <a:r>
              <a:rPr lang="pt-BR" dirty="0"/>
              <a:t> Kelvin) realizou experimentos com ferro e cobre e concluiu que a resistência elétrica de ambos mudava quando estes sofriam deformações.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85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640016" cy="1143000"/>
          </a:xfrm>
        </p:spPr>
        <p:txBody>
          <a:bodyPr/>
          <a:lstStyle/>
          <a:p>
            <a:r>
              <a:rPr lang="pt-BR" b="1" dirty="0" smtClean="0">
                <a:latin typeface="Verdana" pitchFamily="34" charset="0"/>
              </a:rPr>
              <a:t>P</a:t>
            </a:r>
            <a:r>
              <a:rPr lang="pt-BR" b="1" dirty="0" smtClean="0"/>
              <a:t>rincípio de funcionamento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708076"/>
            <a:ext cx="7776864" cy="1152128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Variação de resistência do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extensômetro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com a força de tração ou compressão.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22476"/>
            <a:ext cx="7627544" cy="905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Conteúdo 2"/>
          <p:cNvSpPr txBox="1">
            <a:spLocks/>
          </p:cNvSpPr>
          <p:nvPr/>
        </p:nvSpPr>
        <p:spPr bwMode="auto">
          <a:xfrm>
            <a:off x="824932" y="3925234"/>
            <a:ext cx="777686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pt-BR" kern="0" dirty="0" smtClean="0">
                <a:latin typeface="Times New Roman" pitchFamily="18" charset="0"/>
                <a:cs typeface="Times New Roman" pitchFamily="18" charset="0"/>
              </a:rPr>
              <a:t>Constante de proporcionalidade conhecida como Fator de Calibração (Gage </a:t>
            </a:r>
            <a:r>
              <a:rPr lang="pt-BR" kern="0" dirty="0" err="1" smtClean="0"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pt-BR" kern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kern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940296"/>
            <a:ext cx="1825599" cy="1329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11488" y="6269615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varia de 2 a 4 para as ligas mais usuais na fabricação de </a:t>
            </a:r>
            <a:r>
              <a:rPr lang="pt-BR" dirty="0" err="1" smtClean="0"/>
              <a:t>extensômetros</a:t>
            </a:r>
            <a:r>
              <a:rPr lang="pt-B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0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dirty="0" smtClean="0">
                <a:latin typeface="Verdana" pitchFamily="34" charset="0"/>
              </a:rPr>
              <a:t>P</a:t>
            </a:r>
            <a:r>
              <a:rPr lang="pt-BR" b="1" dirty="0" smtClean="0"/>
              <a:t>rincípio de funcionamento</a:t>
            </a:r>
            <a:endParaRPr lang="pt-BR" dirty="0" smtClean="0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6011863" y="0"/>
            <a:ext cx="3240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3779838" y="3500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>
              <a:latin typeface="Verdana" pitchFamily="34" charset="0"/>
            </a:endParaRP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1116013" y="3002876"/>
            <a:ext cx="734377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pt-BR" dirty="0" err="1" smtClean="0">
                <a:latin typeface="Verdana" pitchFamily="34" charset="0"/>
              </a:rPr>
              <a:t>Ex</a:t>
            </a:r>
            <a:r>
              <a:rPr lang="pt-BR" dirty="0" smtClean="0">
                <a:latin typeface="Verdana" pitchFamily="34" charset="0"/>
              </a:rPr>
              <a:t>: GF=2, Deformação da peça metálica em que o </a:t>
            </a:r>
            <a:r>
              <a:rPr lang="pt-BR" dirty="0" err="1" smtClean="0">
                <a:latin typeface="Verdana" pitchFamily="34" charset="0"/>
              </a:rPr>
              <a:t>strain</a:t>
            </a:r>
            <a:r>
              <a:rPr lang="pt-BR" dirty="0" smtClean="0">
                <a:latin typeface="Verdana" pitchFamily="34" charset="0"/>
              </a:rPr>
              <a:t> </a:t>
            </a:r>
            <a:r>
              <a:rPr lang="pt-BR" dirty="0" err="1" smtClean="0">
                <a:latin typeface="Verdana" pitchFamily="34" charset="0"/>
              </a:rPr>
              <a:t>gage</a:t>
            </a:r>
            <a:r>
              <a:rPr lang="pt-BR" dirty="0" smtClean="0">
                <a:latin typeface="Verdana" pitchFamily="34" charset="0"/>
              </a:rPr>
              <a:t> está colado  ∆L/L = 0,001 m/m, Resistência do </a:t>
            </a:r>
            <a:r>
              <a:rPr lang="pt-BR" dirty="0" err="1" smtClean="0">
                <a:latin typeface="Verdana" pitchFamily="34" charset="0"/>
              </a:rPr>
              <a:t>extensômetro</a:t>
            </a:r>
            <a:r>
              <a:rPr lang="pt-BR" dirty="0">
                <a:latin typeface="Verdana" pitchFamily="34" charset="0"/>
              </a:rPr>
              <a:t> </a:t>
            </a:r>
            <a:r>
              <a:rPr lang="pt-BR" dirty="0" smtClean="0">
                <a:latin typeface="Verdana" pitchFamily="34" charset="0"/>
              </a:rPr>
              <a:t>R=120 </a:t>
            </a:r>
            <a:r>
              <a:rPr lang="el-GR" dirty="0" smtClean="0">
                <a:latin typeface="Verdana" pitchFamily="34" charset="0"/>
              </a:rPr>
              <a:t>Ω</a:t>
            </a:r>
            <a:r>
              <a:rPr lang="en-US" dirty="0" smtClean="0">
                <a:latin typeface="Verdana" pitchFamily="34" charset="0"/>
              </a:rPr>
              <a:t>.</a:t>
            </a:r>
          </a:p>
          <a:p>
            <a:pPr algn="just" eaLnBrk="1" hangingPunct="1"/>
            <a:endParaRPr lang="en-US" dirty="0">
              <a:latin typeface="Verdana" pitchFamily="34" charset="0"/>
            </a:endParaRPr>
          </a:p>
          <a:p>
            <a:pPr algn="just" eaLnBrk="1" hangingPunct="1"/>
            <a:endParaRPr lang="en-US" dirty="0">
              <a:latin typeface="Verdana" pitchFamily="34" charset="0"/>
            </a:endParaRPr>
          </a:p>
          <a:p>
            <a:pPr algn="just" eaLnBrk="1" hangingPunct="1"/>
            <a:r>
              <a:rPr lang="en-US" dirty="0" smtClean="0">
                <a:latin typeface="Verdana" pitchFamily="34" charset="0"/>
              </a:rPr>
              <a:t>A </a:t>
            </a:r>
            <a:r>
              <a:rPr lang="en-US" dirty="0" err="1" smtClean="0">
                <a:latin typeface="Verdana" pitchFamily="34" charset="0"/>
              </a:rPr>
              <a:t>variação</a:t>
            </a:r>
            <a:r>
              <a:rPr lang="en-US" dirty="0" smtClean="0">
                <a:latin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</a:rPr>
              <a:t>resistência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pt-BR" dirty="0" smtClean="0">
                <a:latin typeface="Verdana" pitchFamily="34" charset="0"/>
              </a:rPr>
              <a:t>∆R= 0,24</a:t>
            </a:r>
            <a:r>
              <a:rPr lang="el-GR" dirty="0" smtClean="0">
                <a:latin typeface="Verdana" pitchFamily="34" charset="0"/>
              </a:rPr>
              <a:t> Ω </a:t>
            </a:r>
            <a:endParaRPr lang="en-US" dirty="0" smtClean="0">
              <a:latin typeface="Verdana" pitchFamily="34" charset="0"/>
            </a:endParaRPr>
          </a:p>
          <a:p>
            <a:pPr algn="just" eaLnBrk="1" hangingPunct="1"/>
            <a:endParaRPr lang="en-US" dirty="0">
              <a:latin typeface="Verdana" pitchFamily="34" charset="0"/>
            </a:endParaRPr>
          </a:p>
          <a:p>
            <a:pPr algn="just" eaLnBrk="1" hangingPunct="1"/>
            <a:r>
              <a:rPr lang="en-US" dirty="0" smtClean="0">
                <a:latin typeface="Verdana" pitchFamily="34" charset="0"/>
              </a:rPr>
              <a:t>A taxa de </a:t>
            </a:r>
            <a:r>
              <a:rPr lang="en-US" dirty="0" err="1" smtClean="0">
                <a:latin typeface="Verdana" pitchFamily="34" charset="0"/>
              </a:rPr>
              <a:t>resistência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pt-BR" dirty="0" smtClean="0">
                <a:latin typeface="Verdana" pitchFamily="34" charset="0"/>
              </a:rPr>
              <a:t>∆R/R= 0,24/120  = 0,002 ou 0,2%.</a:t>
            </a:r>
          </a:p>
          <a:p>
            <a:pPr algn="just" eaLnBrk="1" hangingPunct="1"/>
            <a:endParaRPr lang="pt-BR" dirty="0">
              <a:latin typeface="Verdana" pitchFamily="34" charset="0"/>
            </a:endParaRPr>
          </a:p>
          <a:p>
            <a:pPr algn="just" eaLnBrk="1" hangingPunct="1"/>
            <a:r>
              <a:rPr lang="pt-BR" b="1" dirty="0" smtClean="0">
                <a:latin typeface="Verdana" pitchFamily="34" charset="0"/>
              </a:rPr>
              <a:t>Problema: 1) </a:t>
            </a:r>
            <a:r>
              <a:rPr lang="pt-BR" b="1" dirty="0">
                <a:latin typeface="Verdana" pitchFamily="34" charset="0"/>
              </a:rPr>
              <a:t>A</a:t>
            </a:r>
            <a:r>
              <a:rPr lang="pt-BR" b="1" dirty="0" smtClean="0">
                <a:latin typeface="Verdana" pitchFamily="34" charset="0"/>
              </a:rPr>
              <a:t> variação de resistência é muito baixa, </a:t>
            </a:r>
            <a:r>
              <a:rPr lang="pt-BR" b="1" dirty="0">
                <a:latin typeface="Verdana" pitchFamily="34" charset="0"/>
              </a:rPr>
              <a:t>n</a:t>
            </a:r>
            <a:r>
              <a:rPr lang="pt-BR" b="1" dirty="0" smtClean="0">
                <a:latin typeface="Verdana" pitchFamily="34" charset="0"/>
              </a:rPr>
              <a:t>ecessário amplificar o sinal.  </a:t>
            </a:r>
          </a:p>
          <a:p>
            <a:pPr algn="just" eaLnBrk="1" hangingPunct="1"/>
            <a:r>
              <a:rPr lang="pt-BR" b="1" dirty="0" smtClean="0">
                <a:latin typeface="Verdana" pitchFamily="34" charset="0"/>
              </a:rPr>
              <a:t>2) Não é possível medir resistência.</a:t>
            </a:r>
            <a:r>
              <a:rPr lang="pt-BR" dirty="0" smtClean="0">
                <a:latin typeface="Verdana" pitchFamily="34" charset="0"/>
              </a:rPr>
              <a:t> </a:t>
            </a:r>
            <a:r>
              <a:rPr lang="pt-BR" dirty="0">
                <a:latin typeface="Verdana" pitchFamily="34" charset="0"/>
              </a:rPr>
              <a:t>	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04103"/>
            <a:ext cx="1822450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Ponte de Wheatstone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827213"/>
            <a:ext cx="7640017" cy="13857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z="2200" b="1" dirty="0" smtClean="0"/>
              <a:t>OBJETIVO</a:t>
            </a:r>
          </a:p>
          <a:p>
            <a:pPr eaLnBrk="1" hangingPunct="1">
              <a:buNone/>
            </a:pPr>
            <a:r>
              <a:rPr lang="pt-BR" sz="2000" dirty="0" smtClean="0"/>
              <a:t>Converter a </a:t>
            </a:r>
            <a:r>
              <a:rPr lang="pt-BR" sz="2000" dirty="0"/>
              <a:t>variação de resistência em uma tensão na saída, da ordem de </a:t>
            </a:r>
            <a:r>
              <a:rPr lang="pt-BR" sz="2000" dirty="0" err="1"/>
              <a:t>mV</a:t>
            </a:r>
            <a:r>
              <a:rPr lang="pt-BR" sz="2000" dirty="0"/>
              <a:t> ou </a:t>
            </a:r>
            <a:r>
              <a:rPr lang="pt-BR" sz="2000" dirty="0" smtClean="0"/>
              <a:t>V. Podendo ser medida por voltímetro ou processada em micro controladores.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940" y="3429000"/>
            <a:ext cx="4994625" cy="328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Ponte de Wheatstone</a:t>
            </a:r>
            <a:endParaRPr lang="pt-BR" smtClean="0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6011863" y="0"/>
            <a:ext cx="3240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0244" name="Text Box 9"/>
          <p:cNvSpPr txBox="1">
            <a:spLocks noChangeArrowheads="1"/>
          </p:cNvSpPr>
          <p:nvPr/>
        </p:nvSpPr>
        <p:spPr bwMode="auto">
          <a:xfrm>
            <a:off x="1259632" y="1628800"/>
            <a:ext cx="7344816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pt-BR" sz="2000" dirty="0">
                <a:latin typeface="Verdana" pitchFamily="34" charset="0"/>
              </a:rPr>
              <a:t>Consiste na ligação de 4 </a:t>
            </a:r>
            <a:r>
              <a:rPr lang="pt-BR" sz="2000" dirty="0" smtClean="0">
                <a:latin typeface="Verdana" pitchFamily="34" charset="0"/>
              </a:rPr>
              <a:t>resistores. </a:t>
            </a:r>
            <a:endParaRPr lang="pt-BR" sz="2000" dirty="0">
              <a:latin typeface="Verdana" pitchFamily="34" charset="0"/>
            </a:endParaRPr>
          </a:p>
          <a:p>
            <a:pPr algn="just" eaLnBrk="1" hangingPunct="1"/>
            <a:r>
              <a:rPr lang="pt-BR" sz="2000" dirty="0">
                <a:latin typeface="Verdana" pitchFamily="34" charset="0"/>
              </a:rPr>
              <a:t>Aplicando a lei de ohm </a:t>
            </a:r>
            <a:r>
              <a:rPr lang="pt-BR" sz="2000" dirty="0" smtClean="0">
                <a:latin typeface="Verdana" pitchFamily="34" charset="0"/>
              </a:rPr>
              <a:t>tem-se:</a:t>
            </a:r>
            <a:endParaRPr lang="pt-BR" sz="2000" dirty="0">
              <a:latin typeface="Verdana" pitchFamily="34" charset="0"/>
            </a:endParaRPr>
          </a:p>
          <a:p>
            <a:pPr algn="just" eaLnBrk="1" hangingPunct="1"/>
            <a:endParaRPr lang="pt-BR" sz="2000" dirty="0">
              <a:latin typeface="Verdana" pitchFamily="34" charset="0"/>
            </a:endParaRPr>
          </a:p>
          <a:p>
            <a:pPr algn="just" eaLnBrk="1" hangingPunct="1"/>
            <a:r>
              <a:rPr lang="pt-BR" sz="2000" dirty="0" err="1">
                <a:latin typeface="Verdana" pitchFamily="34" charset="0"/>
              </a:rPr>
              <a:t>dV</a:t>
            </a:r>
            <a:r>
              <a:rPr lang="pt-BR" sz="2000" dirty="0">
                <a:latin typeface="Verdana" pitchFamily="34" charset="0"/>
              </a:rPr>
              <a:t> = V [R4(R3+R4) – R1/(R1+R2)]</a:t>
            </a:r>
          </a:p>
          <a:p>
            <a:pPr algn="just" eaLnBrk="1" hangingPunct="1"/>
            <a:endParaRPr lang="pt-BR" sz="2000" dirty="0">
              <a:latin typeface="Verdana" pitchFamily="34" charset="0"/>
            </a:endParaRPr>
          </a:p>
          <a:p>
            <a:pPr algn="just" eaLnBrk="1" hangingPunct="1"/>
            <a:r>
              <a:rPr lang="pt-BR" sz="2000" dirty="0">
                <a:latin typeface="Verdana" pitchFamily="34" charset="0"/>
              </a:rPr>
              <a:t>Onde</a:t>
            </a:r>
          </a:p>
          <a:p>
            <a:pPr algn="just" eaLnBrk="1" hangingPunct="1"/>
            <a:r>
              <a:rPr lang="pt-BR" sz="2000" dirty="0">
                <a:latin typeface="Verdana" pitchFamily="34" charset="0"/>
              </a:rPr>
              <a:t>R1,R2,R3,R4 – Resistências dos </a:t>
            </a:r>
            <a:r>
              <a:rPr lang="pt-BR" sz="2000" dirty="0" smtClean="0">
                <a:latin typeface="Verdana" pitchFamily="34" charset="0"/>
              </a:rPr>
              <a:t>resistores;</a:t>
            </a:r>
            <a:endParaRPr lang="pt-BR" sz="2000" dirty="0">
              <a:latin typeface="Verdana" pitchFamily="34" charset="0"/>
            </a:endParaRPr>
          </a:p>
          <a:p>
            <a:pPr algn="just" eaLnBrk="1" hangingPunct="1"/>
            <a:r>
              <a:rPr lang="pt-BR" sz="2000" dirty="0">
                <a:latin typeface="Verdana" pitchFamily="34" charset="0"/>
              </a:rPr>
              <a:t>V – Voltagem de alimentação entre os pontos 1 e 2;</a:t>
            </a:r>
          </a:p>
          <a:p>
            <a:pPr algn="just" eaLnBrk="1" hangingPunct="1"/>
            <a:r>
              <a:rPr lang="pt-BR" sz="2000" dirty="0" err="1">
                <a:latin typeface="Verdana" pitchFamily="34" charset="0"/>
              </a:rPr>
              <a:t>dV</a:t>
            </a:r>
            <a:r>
              <a:rPr lang="pt-BR" sz="2000" dirty="0">
                <a:latin typeface="Verdana" pitchFamily="34" charset="0"/>
              </a:rPr>
              <a:t> – Leitura de voltagem entre os pontos 3 e 4</a:t>
            </a:r>
            <a:r>
              <a:rPr lang="pt-BR" sz="2000" dirty="0" smtClean="0">
                <a:latin typeface="Verdana" pitchFamily="34" charset="0"/>
              </a:rPr>
              <a:t>.</a:t>
            </a:r>
            <a:endParaRPr lang="pt-BR" dirty="0">
              <a:latin typeface="Verdana" pitchFamily="34" charset="0"/>
            </a:endParaRPr>
          </a:p>
          <a:p>
            <a:pPr eaLnBrk="1" hangingPunct="1"/>
            <a:endParaRPr lang="pt-BR" dirty="0">
              <a:latin typeface="Verdana" pitchFamily="34" charset="0"/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722042"/>
            <a:ext cx="3218805" cy="2111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292080" y="5316276"/>
            <a:ext cx="36792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Quando</a:t>
            </a:r>
            <a:r>
              <a:rPr lang="en-US" dirty="0" smtClean="0"/>
              <a:t> R1/R2=R3/R4, </a:t>
            </a:r>
            <a:r>
              <a:rPr lang="en-US" dirty="0" err="1" smtClean="0"/>
              <a:t>dV</a:t>
            </a:r>
            <a:r>
              <a:rPr lang="en-US" dirty="0" smtClean="0"/>
              <a:t>=0</a:t>
            </a:r>
          </a:p>
          <a:p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aplicar</a:t>
            </a:r>
            <a:r>
              <a:rPr lang="en-US" dirty="0" smtClean="0"/>
              <a:t> </a:t>
            </a:r>
            <a:r>
              <a:rPr lang="en-US" dirty="0" err="1" smtClean="0"/>
              <a:t>esforços</a:t>
            </a:r>
            <a:r>
              <a:rPr lang="en-US" dirty="0" smtClean="0"/>
              <a:t> a </a:t>
            </a:r>
            <a:r>
              <a:rPr lang="en-US" dirty="0" err="1" smtClean="0"/>
              <a:t>resistência</a:t>
            </a:r>
            <a:r>
              <a:rPr lang="en-US" dirty="0" smtClean="0"/>
              <a:t> </a:t>
            </a:r>
          </a:p>
          <a:p>
            <a:r>
              <a:rPr lang="en-US" dirty="0" smtClean="0"/>
              <a:t>é </a:t>
            </a:r>
            <a:r>
              <a:rPr lang="en-US" dirty="0" err="1" smtClean="0"/>
              <a:t>alterada</a:t>
            </a:r>
            <a:r>
              <a:rPr lang="en-US" dirty="0" smtClean="0"/>
              <a:t>, </a:t>
            </a:r>
            <a:r>
              <a:rPr lang="en-US" dirty="0" err="1" smtClean="0"/>
              <a:t>alterando</a:t>
            </a:r>
            <a:r>
              <a:rPr lang="en-US" dirty="0" smtClean="0"/>
              <a:t> o valor de </a:t>
            </a:r>
            <a:r>
              <a:rPr lang="en-US" dirty="0" err="1" smtClean="0"/>
              <a:t>dV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dirty="0" smtClean="0"/>
              <a:t>Associação dos </a:t>
            </a:r>
            <a:r>
              <a:rPr lang="pt-BR" b="1" dirty="0" err="1" smtClean="0"/>
              <a:t>strain</a:t>
            </a:r>
            <a:r>
              <a:rPr lang="pt-BR" b="1" dirty="0" smtClean="0"/>
              <a:t> </a:t>
            </a:r>
            <a:r>
              <a:rPr lang="pt-BR" b="1" dirty="0" err="1" smtClean="0"/>
              <a:t>gages</a:t>
            </a:r>
            <a:r>
              <a:rPr lang="pt-BR" b="1" dirty="0" smtClean="0"/>
              <a:t> a Ponte de </a:t>
            </a:r>
            <a:r>
              <a:rPr lang="pt-BR" b="1" dirty="0" err="1" smtClean="0"/>
              <a:t>Wheatstone</a:t>
            </a:r>
            <a:endParaRPr lang="pt-BR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628800"/>
            <a:ext cx="7601644" cy="936104"/>
          </a:xfrm>
        </p:spPr>
        <p:txBody>
          <a:bodyPr/>
          <a:lstStyle/>
          <a:p>
            <a:pPr algn="just" eaLnBrk="1" hangingPunct="1">
              <a:buNone/>
            </a:pPr>
            <a:r>
              <a:rPr lang="pt-BR" sz="2000" dirty="0" smtClean="0"/>
              <a:t>Três maneiras possíveis, </a:t>
            </a:r>
            <a:r>
              <a:rPr lang="pt-BR" sz="2000" dirty="0"/>
              <a:t>de forma que os </a:t>
            </a:r>
            <a:r>
              <a:rPr lang="pt-BR" sz="2000" dirty="0" err="1"/>
              <a:t>extensômetros</a:t>
            </a:r>
            <a:r>
              <a:rPr lang="pt-BR" sz="2000" dirty="0"/>
              <a:t> ocupem o lugar de uma das resistências da </a:t>
            </a:r>
            <a:r>
              <a:rPr lang="pt-BR" sz="2000" dirty="0" smtClean="0"/>
              <a:t>ponte.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None/>
            </a:pPr>
            <a:r>
              <a:rPr lang="pt-BR" sz="2000" dirty="0" smtClean="0"/>
              <a:t>  </a:t>
            </a:r>
          </a:p>
        </p:txBody>
      </p:sp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48880"/>
            <a:ext cx="3108228" cy="450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716016" y="3516282"/>
            <a:ext cx="4302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Ve</a:t>
            </a:r>
            <a:r>
              <a:rPr lang="en-US" dirty="0" smtClean="0"/>
              <a:t> = </a:t>
            </a:r>
            <a:r>
              <a:rPr lang="en-US" dirty="0" err="1" smtClean="0"/>
              <a:t>voltagem</a:t>
            </a:r>
            <a:r>
              <a:rPr lang="en-US" dirty="0" smtClean="0"/>
              <a:t> de </a:t>
            </a:r>
            <a:r>
              <a:rPr lang="en-US" dirty="0" err="1" smtClean="0"/>
              <a:t>entrada</a:t>
            </a:r>
            <a:r>
              <a:rPr lang="en-US" dirty="0" smtClean="0"/>
              <a:t> ,input </a:t>
            </a:r>
            <a:r>
              <a:rPr lang="en-US" dirty="0" err="1" smtClean="0"/>
              <a:t>conhecido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Va</a:t>
            </a:r>
            <a:r>
              <a:rPr lang="en-US" dirty="0" smtClean="0"/>
              <a:t>= </a:t>
            </a:r>
            <a:r>
              <a:rPr lang="en-US" dirty="0" err="1" smtClean="0"/>
              <a:t>diferença</a:t>
            </a:r>
            <a:r>
              <a:rPr lang="en-US" dirty="0" smtClean="0"/>
              <a:t> de </a:t>
            </a:r>
            <a:r>
              <a:rPr lang="en-US" dirty="0" err="1" smtClean="0"/>
              <a:t>potencial</a:t>
            </a:r>
            <a:r>
              <a:rPr lang="en-US" dirty="0" smtClean="0"/>
              <a:t>, output.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751</TotalTime>
  <Words>511</Words>
  <Application>Microsoft Office PowerPoint</Application>
  <PresentationFormat>Apresentação na tela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Eclipse</vt:lpstr>
      <vt:lpstr>CÉLULA DE CARGA</vt:lpstr>
      <vt:lpstr>Introdução</vt:lpstr>
      <vt:lpstr>Fundamentação Teórica</vt:lpstr>
      <vt:lpstr>Fundamentação Teórica</vt:lpstr>
      <vt:lpstr>Princípio de funcionamento</vt:lpstr>
      <vt:lpstr>Princípio de funcionamento</vt:lpstr>
      <vt:lpstr>Ponte de Wheatstone</vt:lpstr>
      <vt:lpstr>Ponte de Wheatstone</vt:lpstr>
      <vt:lpstr>Associação dos strain gages a Ponte de Wheatstone</vt:lpstr>
      <vt:lpstr>Celula de carga comercial</vt:lpstr>
      <vt:lpstr>Projeto de celula de carga</vt:lpstr>
    </vt:vector>
  </TitlesOfParts>
  <Company>G² Tecnologia em Informática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CÉLULA DE CARGA</dc:title>
  <dc:creator>G² Tecnologia em Informática</dc:creator>
  <cp:lastModifiedBy>acacio</cp:lastModifiedBy>
  <cp:revision>50</cp:revision>
  <dcterms:created xsi:type="dcterms:W3CDTF">2006-12-08T03:10:19Z</dcterms:created>
  <dcterms:modified xsi:type="dcterms:W3CDTF">2013-07-10T13:36:11Z</dcterms:modified>
</cp:coreProperties>
</file>