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0" r:id="rId3"/>
    <p:sldId id="261" r:id="rId4"/>
    <p:sldId id="263" r:id="rId5"/>
    <p:sldId id="262" r:id="rId6"/>
    <p:sldId id="259" r:id="rId7"/>
    <p:sldId id="256" r:id="rId8"/>
    <p:sldId id="257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1BD05-3A58-4CBE-8C67-7B7B244CFABC}" type="datetimeFigureOut">
              <a:rPr lang="pt-BR" smtClean="0"/>
              <a:t>28/06/2013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07769-02E8-4F38-BB40-D3FC5E8C37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6359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5A91-0552-4C6F-87E8-1356F5A446A7}" type="datetimeFigureOut">
              <a:rPr lang="pt-BR" smtClean="0"/>
              <a:t>28/06/2013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CFEF-2E45-4006-8C14-7D6A04570E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5A91-0552-4C6F-87E8-1356F5A446A7}" type="datetimeFigureOut">
              <a:rPr lang="pt-BR" smtClean="0"/>
              <a:t>28/06/2013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CFEF-2E45-4006-8C14-7D6A04570E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5A91-0552-4C6F-87E8-1356F5A446A7}" type="datetimeFigureOut">
              <a:rPr lang="pt-BR" smtClean="0"/>
              <a:t>28/06/2013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CFEF-2E45-4006-8C14-7D6A04570E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5A91-0552-4C6F-87E8-1356F5A446A7}" type="datetimeFigureOut">
              <a:rPr lang="pt-BR" smtClean="0"/>
              <a:t>28/06/2013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CFEF-2E45-4006-8C14-7D6A04570E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5A91-0552-4C6F-87E8-1356F5A446A7}" type="datetimeFigureOut">
              <a:rPr lang="pt-BR" smtClean="0"/>
              <a:t>28/06/2013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CFEF-2E45-4006-8C14-7D6A04570E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5A91-0552-4C6F-87E8-1356F5A446A7}" type="datetimeFigureOut">
              <a:rPr lang="pt-BR" smtClean="0"/>
              <a:t>28/06/2013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CFEF-2E45-4006-8C14-7D6A04570E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5A91-0552-4C6F-87E8-1356F5A446A7}" type="datetimeFigureOut">
              <a:rPr lang="pt-BR" smtClean="0"/>
              <a:t>28/06/2013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CFEF-2E45-4006-8C14-7D6A04570E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5A91-0552-4C6F-87E8-1356F5A446A7}" type="datetimeFigureOut">
              <a:rPr lang="pt-BR" smtClean="0"/>
              <a:t>28/06/2013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CFEF-2E45-4006-8C14-7D6A04570E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5A91-0552-4C6F-87E8-1356F5A446A7}" type="datetimeFigureOut">
              <a:rPr lang="pt-BR" smtClean="0"/>
              <a:t>28/06/2013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CFEF-2E45-4006-8C14-7D6A04570E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5A91-0552-4C6F-87E8-1356F5A446A7}" type="datetimeFigureOut">
              <a:rPr lang="pt-BR" smtClean="0"/>
              <a:t>28/06/2013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CFEF-2E45-4006-8C14-7D6A04570E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5A91-0552-4C6F-87E8-1356F5A446A7}" type="datetimeFigureOut">
              <a:rPr lang="pt-BR" smtClean="0"/>
              <a:t>28/06/2013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1CFEF-2E45-4006-8C14-7D6A04570E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55A91-0552-4C6F-87E8-1356F5A446A7}" type="datetimeFigureOut">
              <a:rPr lang="pt-BR" smtClean="0"/>
              <a:t>28/06/2013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1CFEF-2E45-4006-8C14-7D6A04570EC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bereletronica.com.br/secoes/leitura/1496" TargetMode="External"/><Relationship Id="rId2" Type="http://schemas.openxmlformats.org/officeDocument/2006/relationships/hyperlink" Target="http://www.demar.eel.usp.br/eletronica/2009/Sensores_capacitivo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sif.fee.unicamp.br/~fabiano/IE012/Notas%20de%20aula/Sensores%20capacitivos.pdf" TargetMode="External"/><Relationship Id="rId5" Type="http://schemas.openxmlformats.org/officeDocument/2006/relationships/hyperlink" Target="http://mecaweb.com.br/eletronica/deteccao/senscapac.php" TargetMode="External"/><Relationship Id="rId4" Type="http://schemas.openxmlformats.org/officeDocument/2006/relationships/hyperlink" Target="http://www.dsee.fee.unicamp.br/~sato/ET515/node15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55488" y="1700808"/>
            <a:ext cx="7600976" cy="1155699"/>
          </a:xfrm>
        </p:spPr>
        <p:txBody>
          <a:bodyPr/>
          <a:lstStyle/>
          <a:p>
            <a:r>
              <a:rPr lang="pt-BR" dirty="0" smtClean="0"/>
              <a:t>Sensor de </a:t>
            </a:r>
            <a:r>
              <a:rPr lang="pt-BR" dirty="0" smtClean="0"/>
              <a:t>Umidade Relativa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971600" y="620688"/>
            <a:ext cx="676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Escola Superior de Agricultura “Luiz de Queiroz” – </a:t>
            </a:r>
            <a:r>
              <a:rPr lang="pt-BR" sz="2000" dirty="0" err="1" smtClean="0"/>
              <a:t>Esalq</a:t>
            </a:r>
            <a:r>
              <a:rPr lang="pt-BR" sz="2000" dirty="0" smtClean="0"/>
              <a:t>/USP</a:t>
            </a:r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2627784" y="3979751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Professor: Sergio Oliveira Moraes</a:t>
            </a:r>
          </a:p>
          <a:p>
            <a:pPr algn="ctr"/>
            <a:endParaRPr lang="pt-BR" dirty="0" smtClean="0"/>
          </a:p>
          <a:p>
            <a:pPr algn="ctr"/>
            <a:r>
              <a:rPr lang="pt-BR" dirty="0" err="1" smtClean="0"/>
              <a:t>Luis</a:t>
            </a:r>
            <a:r>
              <a:rPr lang="pt-BR" dirty="0" smtClean="0"/>
              <a:t> </a:t>
            </a:r>
            <a:r>
              <a:rPr lang="pt-BR" dirty="0" smtClean="0"/>
              <a:t>Fernando V. </a:t>
            </a:r>
            <a:r>
              <a:rPr lang="pt-BR" dirty="0" err="1" smtClean="0"/>
              <a:t>Thomazini</a:t>
            </a:r>
            <a:endParaRPr lang="pt-BR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1403648" y="3056517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LCE5702- Métodos </a:t>
            </a:r>
            <a:r>
              <a:rPr lang="pt-BR" dirty="0"/>
              <a:t>Instrumentais de Análise Física do Ambiente</a:t>
            </a:r>
          </a:p>
          <a:p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7240" y="274638"/>
            <a:ext cx="7499176" cy="706090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Sensor Capacitivo </a:t>
            </a:r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951579" y="161619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“sensores </a:t>
            </a:r>
            <a:r>
              <a:rPr lang="pt-BR" dirty="0"/>
              <a:t>que detectam qualquer tipo de </a:t>
            </a:r>
            <a:r>
              <a:rPr lang="pt-BR" dirty="0" smtClean="0"/>
              <a:t>massa.” </a:t>
            </a:r>
            <a:endParaRPr lang="pt-BR" dirty="0"/>
          </a:p>
        </p:txBody>
      </p:sp>
      <p:pic>
        <p:nvPicPr>
          <p:cNvPr id="3074" name="Picture 2" descr="http://www.automatizesensores.com.br/imagens/capacitivos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610" y="2665288"/>
            <a:ext cx="195262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automatizesensores.com.br/imagens/capacitivos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64919"/>
            <a:ext cx="1952625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406110" y="479715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Massa de Vapor d’água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75003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066130"/>
          </a:xfrm>
        </p:spPr>
        <p:txBody>
          <a:bodyPr>
            <a:normAutofit/>
          </a:bodyPr>
          <a:lstStyle/>
          <a:p>
            <a:r>
              <a:rPr lang="pt-BR" sz="2800" dirty="0" smtClean="0"/>
              <a:t>Aspecto Físico </a:t>
            </a:r>
            <a:endParaRPr lang="pt-BR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1512168" cy="162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http://www.seinstrumentos.com.br/images/acessorios/indutivo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813" y="4350687"/>
            <a:ext cx="257171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295636" y="3331957"/>
            <a:ext cx="21602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Sensor Capacitivo de Umidade Modelo HIH-4000 (Honeywell</a:t>
            </a:r>
            <a:r>
              <a:rPr lang="pt-BR" dirty="0" smtClean="0"/>
              <a:t>)</a:t>
            </a:r>
            <a:endParaRPr lang="pt-BR" dirty="0"/>
          </a:p>
        </p:txBody>
      </p:sp>
      <p:pic>
        <p:nvPicPr>
          <p:cNvPr id="4107" name="Picture 11" descr="http://img.alibaba.com/photo/124840160/Model_CG300_Continuous_Capacitive_Level_Sens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367217"/>
            <a:ext cx="2334072" cy="233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aixaDeTexto 15"/>
          <p:cNvSpPr txBox="1"/>
          <p:nvPr/>
        </p:nvSpPr>
        <p:spPr>
          <a:xfrm>
            <a:off x="4908348" y="3775102"/>
            <a:ext cx="29760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Sensor Capacitivo de Nível modelo CG300</a:t>
            </a:r>
            <a:endParaRPr lang="pt-BR" sz="1200" dirty="0"/>
          </a:p>
          <a:p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2910813" y="531624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Sensor Capacitivo de Proximidade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188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084171" y="245839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Mas como eles detectam massa?</a:t>
            </a:r>
            <a:endParaRPr lang="pt-BR" sz="24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097" y="4221088"/>
            <a:ext cx="25431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2563479" y="1063188"/>
            <a:ext cx="4097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Alteração do </a:t>
            </a:r>
            <a:r>
              <a:rPr lang="pt-BR" sz="2000" b="1" i="1" dirty="0" smtClean="0"/>
              <a:t>dielétrico</a:t>
            </a:r>
            <a:r>
              <a:rPr lang="pt-BR" sz="2000" dirty="0" smtClean="0"/>
              <a:t> do </a:t>
            </a:r>
            <a:r>
              <a:rPr lang="pt-BR" sz="2000" b="1" i="1" dirty="0" smtClean="0"/>
              <a:t>capacitor</a:t>
            </a:r>
            <a:r>
              <a:rPr lang="pt-BR" sz="2000" dirty="0" smtClean="0"/>
              <a:t> </a:t>
            </a:r>
            <a:endParaRPr lang="pt-BR" sz="2000" dirty="0"/>
          </a:p>
        </p:txBody>
      </p:sp>
      <p:pic>
        <p:nvPicPr>
          <p:cNvPr id="5122" name="Picture 2" descr="http://www.mundoeducacao.com.br/upload/conteudo_legenda/3ad0ae4a7d8c20b884925ad464d3e1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025" y="1650107"/>
            <a:ext cx="26003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227" y="4093266"/>
            <a:ext cx="1512168" cy="162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ângulo 13"/>
          <p:cNvSpPr/>
          <p:nvPr/>
        </p:nvSpPr>
        <p:spPr>
          <a:xfrm>
            <a:off x="5912350" y="1844824"/>
            <a:ext cx="305213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 </a:t>
            </a:r>
            <a:r>
              <a:rPr lang="pt-BR" sz="2800" dirty="0" smtClean="0"/>
              <a:t>Capacitor:</a:t>
            </a:r>
          </a:p>
          <a:p>
            <a:pPr algn="ctr"/>
            <a:r>
              <a:rPr lang="pt-BR" dirty="0" smtClean="0"/>
              <a:t>armazena </a:t>
            </a:r>
            <a:r>
              <a:rPr lang="pt-BR" dirty="0"/>
              <a:t>energia </a:t>
            </a:r>
          </a:p>
          <a:p>
            <a:pPr algn="ctr"/>
            <a:r>
              <a:rPr lang="pt-BR" dirty="0"/>
              <a:t>elétrica </a:t>
            </a:r>
            <a:r>
              <a:rPr lang="pt-BR" dirty="0" smtClean="0"/>
              <a:t>sob </a:t>
            </a:r>
            <a:r>
              <a:rPr lang="pt-BR" dirty="0"/>
              <a:t>a forma de </a:t>
            </a:r>
            <a:r>
              <a:rPr lang="pt-BR" dirty="0" smtClean="0"/>
              <a:t>um campo eletrostático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87316" y="2121822"/>
            <a:ext cx="187991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Dielétrico:</a:t>
            </a:r>
          </a:p>
          <a:p>
            <a:pPr algn="ctr"/>
            <a:r>
              <a:rPr lang="pt-BR" dirty="0" smtClean="0"/>
              <a:t>Material isolante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950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4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489006"/>
            <a:ext cx="7139136" cy="562074"/>
          </a:xfrm>
        </p:spPr>
        <p:txBody>
          <a:bodyPr>
            <a:normAutofit/>
          </a:bodyPr>
          <a:lstStyle/>
          <a:p>
            <a:r>
              <a:rPr lang="pt-BR" sz="1800" dirty="0" smtClean="0"/>
              <a:t>Alteração do Dielétrico </a:t>
            </a:r>
            <a:r>
              <a:rPr lang="pt-BR" sz="1800" dirty="0" smtClean="0">
                <a:sym typeface="Wingdings" pitchFamily="2" charset="2"/>
              </a:rPr>
              <a:t> Alteração da </a:t>
            </a:r>
            <a:r>
              <a:rPr lang="pt-BR" sz="1800" b="1" i="1" dirty="0" smtClean="0">
                <a:sym typeface="Wingdings" pitchFamily="2" charset="2"/>
              </a:rPr>
              <a:t>Capacitância</a:t>
            </a:r>
            <a:endParaRPr lang="pt-BR" sz="1800" b="1" i="1" dirty="0"/>
          </a:p>
        </p:txBody>
      </p:sp>
      <p:pic>
        <p:nvPicPr>
          <p:cNvPr id="6146" name="Picture 2" descr="http://www.alunosonline.com.br/upload/conteudo_legenda/b032e186e451a75bab4cc97d53a282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11" y="1373736"/>
            <a:ext cx="3355690" cy="2026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772810"/>
            <a:ext cx="16192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840" y="1237340"/>
            <a:ext cx="2694557" cy="2407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CaixaDeTexto 21"/>
          <p:cNvSpPr txBox="1"/>
          <p:nvPr/>
        </p:nvSpPr>
        <p:spPr>
          <a:xfrm>
            <a:off x="1187624" y="3560333"/>
            <a:ext cx="696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Alteração do Potencial </a:t>
            </a:r>
            <a:r>
              <a:rPr lang="pt-BR" dirty="0" smtClean="0">
                <a:sym typeface="Wingdings" pitchFamily="2" charset="2"/>
              </a:rPr>
              <a:t> Alteração da quantidade de cargas sob a placa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2339752" y="4264403"/>
            <a:ext cx="4946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Modifica o Campo Elétrico entre as placas</a:t>
            </a:r>
            <a:endParaRPr lang="pt-BR" dirty="0"/>
          </a:p>
        </p:txBody>
      </p:sp>
      <p:sp>
        <p:nvSpPr>
          <p:cNvPr id="26" name="Seta em curva para a direita 25"/>
          <p:cNvSpPr/>
          <p:nvPr/>
        </p:nvSpPr>
        <p:spPr>
          <a:xfrm rot="18951461">
            <a:off x="1189531" y="4031856"/>
            <a:ext cx="720080" cy="105215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3635896" y="5186200"/>
            <a:ext cx="1789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V         Ed</a:t>
            </a:r>
            <a:endParaRPr lang="pt-BR" sz="3200" dirty="0"/>
          </a:p>
        </p:txBody>
      </p:sp>
      <p:pic>
        <p:nvPicPr>
          <p:cNvPr id="33" name="Imagem 32" descr="http://www.profcardy.com/dicionario/simbolos/image028.gif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545" y="5242718"/>
            <a:ext cx="472827" cy="387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321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4" grpId="0"/>
      <p:bldP spid="26" grpId="0" animBg="1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988107"/>
            <a:ext cx="3744416" cy="5249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822" y="3933056"/>
            <a:ext cx="4463178" cy="2143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75532" y="2204864"/>
            <a:ext cx="1389530" cy="2052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CaixaDeTexto 14"/>
          <p:cNvSpPr txBox="1"/>
          <p:nvPr/>
        </p:nvSpPr>
        <p:spPr>
          <a:xfrm>
            <a:off x="1757325" y="188640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Mas como variar o campo Elétrico?</a:t>
            </a:r>
            <a:endParaRPr lang="pt-BR" sz="28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4944882" y="141277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Outros Fatores que influenciam a Capacitância: 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41065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150113" y="476672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Esquema de funcionamento de um Sensor Capacitivo </a:t>
            </a:r>
            <a:endParaRPr lang="pt-BR" sz="2400" dirty="0"/>
          </a:p>
        </p:txBody>
      </p:sp>
      <p:pic>
        <p:nvPicPr>
          <p:cNvPr id="1029" name="Picture 5" descr="bloc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28800"/>
            <a:ext cx="473392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1331640" y="3131676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Variação da Capacitância </a:t>
            </a:r>
            <a:r>
              <a:rPr lang="pt-BR" dirty="0" smtClean="0">
                <a:sym typeface="Wingdings" pitchFamily="2" charset="2"/>
              </a:rPr>
              <a:t> Variação da Frequência no Oscilador ;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331640" y="349171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Detector :transforma a variação de frequência em nível de tensão;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331640" y="386104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Trigger: transforma o nível de tensão em onda quadrada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684037" y="530120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ACIONAR CIRCUITOS EXTERNOS</a:t>
            </a:r>
            <a:endParaRPr lang="pt-BR" b="1" dirty="0"/>
          </a:p>
        </p:txBody>
      </p:sp>
      <p:sp>
        <p:nvSpPr>
          <p:cNvPr id="15" name="Seta para baixo 14"/>
          <p:cNvSpPr/>
          <p:nvPr/>
        </p:nvSpPr>
        <p:spPr>
          <a:xfrm>
            <a:off x="4113250" y="4437112"/>
            <a:ext cx="638770" cy="5667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9792" y="476672"/>
            <a:ext cx="2880320" cy="634082"/>
          </a:xfrm>
        </p:spPr>
        <p:txBody>
          <a:bodyPr>
            <a:noAutofit/>
          </a:bodyPr>
          <a:lstStyle/>
          <a:p>
            <a:r>
              <a:rPr lang="pt-BR" sz="3200" b="1" dirty="0" smtClean="0"/>
              <a:t>Dados T</a:t>
            </a:r>
            <a:r>
              <a:rPr lang="pt-BR" sz="3200" b="1" dirty="0"/>
              <a:t>é</a:t>
            </a:r>
            <a:r>
              <a:rPr lang="pt-BR" sz="3200" b="1" dirty="0" smtClean="0"/>
              <a:t>cnicos</a:t>
            </a:r>
            <a:endParaRPr lang="pt-BR" sz="32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245" y="1234087"/>
            <a:ext cx="154305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006563" y="1638840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Alimentação: 4,0VCC – 5,8VCC;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Consumo de corrente: 500uA(máximo);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Acurácia: +-3,5%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dirty="0" smtClean="0"/>
              <a:t>Faixa de Temperatura: -40°C – 85°C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965471" y="2962279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/>
              <a:t>Sensor HIH-4000(Honeywell)</a:t>
            </a:r>
            <a:endParaRPr lang="pt-BR" sz="14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196370"/>
            <a:ext cx="4755809" cy="3085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432645" y="2399982"/>
            <a:ext cx="31393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1600" dirty="0" smtClean="0"/>
              <a:t>Sensores sem contato;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1600" dirty="0" smtClean="0"/>
              <a:t>Alta estabilidade;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1600" dirty="0" smtClean="0"/>
              <a:t>Baixa deriva térmica;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1600" dirty="0" smtClean="0"/>
              <a:t>Grande faixa de Temperatura.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727809" y="2458343"/>
            <a:ext cx="3139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1600" dirty="0" smtClean="0"/>
              <a:t>Efeito de Borda</a:t>
            </a:r>
            <a:r>
              <a:rPr lang="pt-BR" sz="1600" dirty="0" smtClean="0"/>
              <a:t>;</a:t>
            </a:r>
            <a:endParaRPr lang="pt-BR" sz="1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pt-BR" sz="1600" dirty="0" smtClean="0"/>
              <a:t>Linearidade de reposta;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1600" dirty="0" smtClean="0"/>
              <a:t>Circuitos sofisticados.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483768" y="404664"/>
            <a:ext cx="4176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i="1" dirty="0" smtClean="0"/>
              <a:t>Vantagens e Desvantagens</a:t>
            </a:r>
            <a:endParaRPr lang="pt-BR" sz="2800" i="1" dirty="0"/>
          </a:p>
        </p:txBody>
      </p:sp>
      <p:sp>
        <p:nvSpPr>
          <p:cNvPr id="9" name="Seta em curva para a esquerda 8"/>
          <p:cNvSpPr/>
          <p:nvPr/>
        </p:nvSpPr>
        <p:spPr>
          <a:xfrm>
            <a:off x="7380312" y="666274"/>
            <a:ext cx="720080" cy="233067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Seta em curva para a direita 9"/>
          <p:cNvSpPr/>
          <p:nvPr/>
        </p:nvSpPr>
        <p:spPr>
          <a:xfrm rot="1281270">
            <a:off x="935596" y="472251"/>
            <a:ext cx="792088" cy="22322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71600" y="3861048"/>
            <a:ext cx="5476465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Referências: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t-BR" sz="1100" dirty="0" smtClean="0"/>
              <a:t>Silveira, Luciano R. da, Sistema de Aquisição de Dados utilizando telemetria : aplicação em secador solar de produtor agrícolas, Dissertação de Mestrado – Escola Superior de Agricultura “Luiz de Queiroz” – ESALQ/USP, 2011.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t-BR" sz="1100" u="sng" dirty="0" smtClean="0">
                <a:hlinkClick r:id="rId2"/>
              </a:rPr>
              <a:t>http</a:t>
            </a:r>
            <a:r>
              <a:rPr lang="pt-BR" sz="1100" u="sng" dirty="0">
                <a:hlinkClick r:id="rId2"/>
              </a:rPr>
              <a:t>://www.demar.eel.usp.br/eletronica/2009/Sensores_capacitivos.pdf</a:t>
            </a:r>
            <a:endParaRPr lang="pt-BR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pt-BR" sz="1100" u="sng" dirty="0">
                <a:hlinkClick r:id="rId3"/>
              </a:rPr>
              <a:t>http://www.sabereletronica.com.br/secoes/leitura/1496</a:t>
            </a:r>
            <a:endParaRPr lang="pt-BR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pt-BR" sz="1100" u="sng" dirty="0">
                <a:hlinkClick r:id="rId4"/>
              </a:rPr>
              <a:t>http://www.dsee.fee.unicamp.br/~sato/ET515/node15.html</a:t>
            </a:r>
            <a:endParaRPr lang="pt-BR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pt-BR" sz="1100" u="sng" dirty="0">
                <a:hlinkClick r:id="rId5"/>
              </a:rPr>
              <a:t>http://mecaweb.com.br/eletronica/deteccao/senscapac.php</a:t>
            </a:r>
            <a:endParaRPr lang="pt-BR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pt-BR" sz="1100" u="sng" dirty="0">
                <a:hlinkClick r:id="rId6"/>
              </a:rPr>
              <a:t>http://www.dsif.fee.unicamp.br/~fabiano/IE012/Notas%20de%20aula/Sensores%20capacitivos.pdf</a:t>
            </a:r>
            <a:endParaRPr lang="pt-BR" sz="1100" dirty="0"/>
          </a:p>
          <a:p>
            <a:endParaRPr lang="pt-BR" sz="11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304049" y="5815429"/>
            <a:ext cx="2372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i="1" dirty="0" smtClean="0"/>
              <a:t>OBRIGADO!!</a:t>
            </a:r>
            <a:endParaRPr lang="pt-BR" sz="2800" i="1" dirty="0"/>
          </a:p>
        </p:txBody>
      </p:sp>
    </p:spTree>
    <p:extLst>
      <p:ext uri="{BB962C8B-B14F-4D97-AF65-F5344CB8AC3E}">
        <p14:creationId xmlns:p14="http://schemas.microsoft.com/office/powerpoint/2010/main" val="297302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 animBg="1"/>
      <p:bldP spid="10" grpId="0" animBg="1"/>
      <p:bldP spid="11" grpId="0"/>
      <p:bldP spid="12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2913</TotalTime>
  <Words>305</Words>
  <Application>Microsoft Office PowerPoint</Application>
  <PresentationFormat>Apresentação na tela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Sensor de Umidade Relativa</vt:lpstr>
      <vt:lpstr>Sensor Capacitivo </vt:lpstr>
      <vt:lpstr>Aspecto Físico </vt:lpstr>
      <vt:lpstr>Apresentação do PowerPoint</vt:lpstr>
      <vt:lpstr>Alteração do Dielétrico  Alteração da Capacitância</vt:lpstr>
      <vt:lpstr>Apresentação do PowerPoint</vt:lpstr>
      <vt:lpstr>Apresentação do PowerPoint</vt:lpstr>
      <vt:lpstr>Dados Técnicos</vt:lpstr>
      <vt:lpstr>Apresentação do PowerPoint</vt:lpstr>
    </vt:vector>
  </TitlesOfParts>
  <Company>Marcelo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um capacitor?</dc:title>
  <dc:creator>Marcelo</dc:creator>
  <cp:lastModifiedBy>Fernando</cp:lastModifiedBy>
  <cp:revision>66</cp:revision>
  <dcterms:created xsi:type="dcterms:W3CDTF">2013-06-21T14:54:10Z</dcterms:created>
  <dcterms:modified xsi:type="dcterms:W3CDTF">2013-06-28T17:39:28Z</dcterms:modified>
</cp:coreProperties>
</file>